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Inter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nter-regular.fntdata"/><Relationship Id="rId10" Type="http://schemas.openxmlformats.org/officeDocument/2006/relationships/slide" Target="slides/slide6.xml"/><Relationship Id="rId13" Type="http://schemas.openxmlformats.org/officeDocument/2006/relationships/font" Target="fonts/Inter-italic.fntdata"/><Relationship Id="rId12" Type="http://schemas.openxmlformats.org/officeDocument/2006/relationships/font" Target="fonts/Inte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Int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0" name="Google Shape;4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/>
          <p:nvPr/>
        </p:nvSpPr>
        <p:spPr>
          <a:xfrm>
            <a:off x="793790" y="2400776"/>
            <a:ext cx="7556421" cy="1860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Anatomia de um Ataque Cibernético: Entenda as 5 Etapas Críticas</a:t>
            </a:r>
            <a:endParaRPr b="0" i="0" sz="3900" u="none" cap="none" strike="noStrike"/>
          </a:p>
        </p:txBody>
      </p:sp>
      <p:sp>
        <p:nvSpPr>
          <p:cNvPr id="42" name="Google Shape;42;p9"/>
          <p:cNvSpPr/>
          <p:nvPr/>
        </p:nvSpPr>
        <p:spPr>
          <a:xfrm>
            <a:off x="793790" y="4558665"/>
            <a:ext cx="7556421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Nesta apresentação, vamos desvendar as complexas camadas de um ataque cibernético, explorando cada fase desde a motivação inicial até a extração final de dados. Compreender essa anatomia é crucial para fortalecer as defesas e proteger ativos digitais valiosos.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793790" y="380055"/>
            <a:ext cx="2481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 Ponto de Partida</a:t>
            </a:r>
            <a:endParaRPr b="0" i="0" sz="1950" u="none" cap="none" strike="noStrike"/>
          </a:p>
        </p:txBody>
      </p:sp>
      <p:sp>
        <p:nvSpPr>
          <p:cNvPr id="49" name="Google Shape;49;p10"/>
          <p:cNvSpPr/>
          <p:nvPr/>
        </p:nvSpPr>
        <p:spPr>
          <a:xfrm>
            <a:off x="816650" y="856253"/>
            <a:ext cx="72999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Inter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Por que os ataques acontecem?</a:t>
            </a:r>
            <a:endParaRPr b="0" i="0" sz="3500" u="none" cap="none" strike="noStrike"/>
          </a:p>
        </p:txBody>
      </p:sp>
      <p:pic>
        <p:nvPicPr>
          <p:cNvPr descr="preencoded.png" id="50" name="Google Shape;5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240" y="1627842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/>
          <p:nvPr/>
        </p:nvSpPr>
        <p:spPr>
          <a:xfrm>
            <a:off x="612240" y="2371983"/>
            <a:ext cx="2481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Ganância Financeira</a:t>
            </a:r>
            <a:endParaRPr b="0" i="0" sz="1950" u="none" cap="none" strike="noStrike"/>
          </a:p>
        </p:txBody>
      </p:sp>
      <p:sp>
        <p:nvSpPr>
          <p:cNvPr id="52" name="Google Shape;52;p10"/>
          <p:cNvSpPr/>
          <p:nvPr/>
        </p:nvSpPr>
        <p:spPr>
          <a:xfrm>
            <a:off x="612240" y="2801203"/>
            <a:ext cx="6397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Atacantes buscam lucro através de resgates (ransomware) ou venda de dados sigilosos.</a:t>
            </a:r>
            <a:endParaRPr b="0" i="0" sz="1550" u="none" cap="none" strike="noStrike"/>
          </a:p>
        </p:txBody>
      </p:sp>
      <p:pic>
        <p:nvPicPr>
          <p:cNvPr descr="preencoded.png" id="53" name="Google Shape;5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9144" y="1765192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/>
          <p:nvPr/>
        </p:nvSpPr>
        <p:spPr>
          <a:xfrm>
            <a:off x="7439151" y="2388316"/>
            <a:ext cx="31284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Espionagem Corporativa</a:t>
            </a:r>
            <a:endParaRPr b="0" i="0" sz="1950" u="none" cap="none" strike="noStrike"/>
          </a:p>
        </p:txBody>
      </p:sp>
      <p:sp>
        <p:nvSpPr>
          <p:cNvPr id="55" name="Google Shape;55;p10"/>
          <p:cNvSpPr/>
          <p:nvPr/>
        </p:nvSpPr>
        <p:spPr>
          <a:xfrm>
            <a:off x="7439144" y="2795040"/>
            <a:ext cx="6397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Concorrentes ou grupos organizados visam informações confidenciais para vantagem competitiva.</a:t>
            </a:r>
            <a:endParaRPr b="0" i="0" sz="1550" u="none" cap="none" strike="noStrike"/>
          </a:p>
        </p:txBody>
      </p:sp>
      <p:pic>
        <p:nvPicPr>
          <p:cNvPr descr="preencoded.png" id="56" name="Google Shape;5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3108" y="3950298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/>
          <p:nvPr/>
        </p:nvSpPr>
        <p:spPr>
          <a:xfrm>
            <a:off x="793801" y="4553249"/>
            <a:ext cx="35208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Manipulação de Mercado</a:t>
            </a:r>
            <a:endParaRPr b="0" i="0" sz="1950" u="none" cap="none" strike="noStrike"/>
          </a:p>
        </p:txBody>
      </p:sp>
      <p:sp>
        <p:nvSpPr>
          <p:cNvPr id="58" name="Google Shape;58;p10"/>
          <p:cNvSpPr/>
          <p:nvPr/>
        </p:nvSpPr>
        <p:spPr>
          <a:xfrm>
            <a:off x="816640" y="4863441"/>
            <a:ext cx="6397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Informações vazadas podem ser usadas para influenciar preços de ações ou desestabilizar empresas.</a:t>
            </a:r>
            <a:endParaRPr b="0" i="0" sz="1550" u="none" cap="none" strike="noStrike"/>
          </a:p>
        </p:txBody>
      </p:sp>
      <p:pic>
        <p:nvPicPr>
          <p:cNvPr descr="preencoded.png" id="59" name="Google Shape;59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39144" y="4030980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/>
          <p:nvPr/>
        </p:nvSpPr>
        <p:spPr>
          <a:xfrm>
            <a:off x="7439150" y="4553251"/>
            <a:ext cx="2481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Insatisfação Interna</a:t>
            </a:r>
            <a:endParaRPr b="0" i="0" sz="1950" u="none" cap="none" strike="noStrike"/>
          </a:p>
        </p:txBody>
      </p:sp>
      <p:sp>
        <p:nvSpPr>
          <p:cNvPr id="61" name="Google Shape;61;p10"/>
          <p:cNvSpPr/>
          <p:nvPr/>
        </p:nvSpPr>
        <p:spPr>
          <a:xfrm>
            <a:off x="7439169" y="4889566"/>
            <a:ext cx="6397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Ex-funcionários ou insiders buscam vingança ou causar danos por descontentamento.</a:t>
            </a:r>
            <a:endParaRPr b="0" i="0" sz="1550" u="none" cap="none" strike="noStrike"/>
          </a:p>
        </p:txBody>
      </p:sp>
      <p:sp>
        <p:nvSpPr>
          <p:cNvPr id="62" name="Google Shape;62;p10"/>
          <p:cNvSpPr/>
          <p:nvPr/>
        </p:nvSpPr>
        <p:spPr>
          <a:xfrm>
            <a:off x="1091446" y="6628805"/>
            <a:ext cx="12745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Um ataque cibernético não é aleatório. Ele é precedido por um estudo minucioso da organização, suas pessoas e seus processos, visando identificar a porta de entrada mais vulnerável.</a:t>
            </a:r>
            <a:endParaRPr b="0" i="0" sz="1550" u="none" cap="none" strike="noStrike"/>
          </a:p>
        </p:txBody>
      </p:sp>
      <p:sp>
        <p:nvSpPr>
          <p:cNvPr id="63" name="Google Shape;63;p10"/>
          <p:cNvSpPr/>
          <p:nvPr/>
        </p:nvSpPr>
        <p:spPr>
          <a:xfrm>
            <a:off x="793790" y="6405563"/>
            <a:ext cx="22860" cy="1081564"/>
          </a:xfrm>
          <a:prstGeom prst="rect">
            <a:avLst/>
          </a:prstGeom>
          <a:solidFill>
            <a:srgbClr val="2B0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12936000" y="7733400"/>
            <a:ext cx="1694400" cy="496200"/>
          </a:xfrm>
          <a:prstGeom prst="rect">
            <a:avLst/>
          </a:prstGeom>
          <a:solidFill>
            <a:srgbClr val="272525"/>
          </a:solidFill>
          <a:ln cap="flat" cmpd="sng" w="9525">
            <a:solidFill>
              <a:srgbClr val="27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272525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321225" y="810975"/>
            <a:ext cx="80466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nter"/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Reconhecimento e Coleta de Informações</a:t>
            </a:r>
            <a:endParaRPr b="0" i="0" sz="3000" u="none" cap="none" strike="noStrike"/>
          </a:p>
        </p:txBody>
      </p:sp>
      <p:sp>
        <p:nvSpPr>
          <p:cNvPr id="71" name="Google Shape;71;p11"/>
          <p:cNvSpPr/>
          <p:nvPr/>
        </p:nvSpPr>
        <p:spPr>
          <a:xfrm>
            <a:off x="422550" y="1469825"/>
            <a:ext cx="90585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lang="en-US" sz="150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Na fase inicial, o atacante coleta o máximo de informações sobre o alvo, atuando como um investigador antes de agir diretamente.</a:t>
            </a:r>
            <a:endParaRPr b="0" i="0" sz="1500" u="none" cap="none" strike="noStrike"/>
          </a:p>
        </p:txBody>
      </p:sp>
      <p:sp>
        <p:nvSpPr>
          <p:cNvPr id="72" name="Google Shape;72;p11"/>
          <p:cNvSpPr/>
          <p:nvPr/>
        </p:nvSpPr>
        <p:spPr>
          <a:xfrm>
            <a:off x="422550" y="2370776"/>
            <a:ext cx="72009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Mapeamento de Pessoas:</a:t>
            </a: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Pesquisa de nomes, cargos, e departamentos de colaboradores-chave através de redes sociais (LinkedIn, Facebook), sites corporativos e outras fontes públicas. A ideia é criar um "organograma" informal da empresa e identificar quem possui acesso a informações sensíveis.</a:t>
            </a:r>
            <a:endParaRPr b="0" i="0" sz="1500" u="none" cap="none" strike="noStrike"/>
          </a:p>
        </p:txBody>
      </p:sp>
      <p:sp>
        <p:nvSpPr>
          <p:cNvPr id="73" name="Google Shape;73;p11"/>
          <p:cNvSpPr/>
          <p:nvPr/>
        </p:nvSpPr>
        <p:spPr>
          <a:xfrm>
            <a:off x="422550" y="3987240"/>
            <a:ext cx="72009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Análise de Processos e Setores:</a:t>
            </a: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Busca por informações sobre o funcionamento interno da empresa, suas rotinas, tecnologias utilizadas e pontos fracos em processos de negócio.</a:t>
            </a:r>
            <a:endParaRPr b="0" i="0" sz="1500" u="none" cap="none" strike="noStrike"/>
          </a:p>
        </p:txBody>
      </p:sp>
      <p:sp>
        <p:nvSpPr>
          <p:cNvPr id="74" name="Google Shape;74;p11"/>
          <p:cNvSpPr/>
          <p:nvPr/>
        </p:nvSpPr>
        <p:spPr>
          <a:xfrm>
            <a:off x="422550" y="5164528"/>
            <a:ext cx="72009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Identificação de Credenciais Valiosas:</a:t>
            </a: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O foco é encontrar qualquer rastro de credenciais de acesso que possam ser reutilizadas ou adivinhadas, abrindo caminho para áreas críticas como o setor financeiro ou administrativo.</a:t>
            </a:r>
            <a:endParaRPr b="0" i="0" sz="1500" u="none" cap="none" strike="noStrike"/>
          </a:p>
        </p:txBody>
      </p:sp>
      <p:pic>
        <p:nvPicPr>
          <p:cNvPr descr="preencoded.png" id="75" name="Google Shape;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2225" y="1135250"/>
            <a:ext cx="4562050" cy="61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/>
          <p:nvPr/>
        </p:nvSpPr>
        <p:spPr>
          <a:xfrm>
            <a:off x="422550" y="6288400"/>
            <a:ext cx="72009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Ferramentas Avançadas:</a:t>
            </a: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Hoje, essa etapa é amplificada pelo uso de ferramentas automatizadas e até inteligência artificial, que podem compilar vastas quantidades de dados de fontes abertas (OSINT) em tempo recorde, tornando o reconhecimento mais eficiente e difícil de detectar.</a:t>
            </a:r>
            <a:endParaRPr b="0" i="0" sz="1500" u="none" cap="none" strike="noStrike"/>
          </a:p>
        </p:txBody>
      </p:sp>
      <p:sp>
        <p:nvSpPr>
          <p:cNvPr id="77" name="Google Shape;77;p11"/>
          <p:cNvSpPr/>
          <p:nvPr/>
        </p:nvSpPr>
        <p:spPr>
          <a:xfrm>
            <a:off x="12862725" y="7733400"/>
            <a:ext cx="1694400" cy="496200"/>
          </a:xfrm>
          <a:prstGeom prst="rect">
            <a:avLst/>
          </a:prstGeom>
          <a:solidFill>
            <a:srgbClr val="272525"/>
          </a:solidFill>
          <a:ln cap="flat" cmpd="sng" w="9525">
            <a:solidFill>
              <a:srgbClr val="27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272525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619006" y="264337"/>
            <a:ext cx="19344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Inter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 Ponto de Invasão</a:t>
            </a:r>
            <a:endParaRPr b="0" i="0" sz="1500" u="none" cap="none" strike="noStrike"/>
          </a:p>
        </p:txBody>
      </p:sp>
      <p:sp>
        <p:nvSpPr>
          <p:cNvPr id="84" name="Google Shape;84;p12"/>
          <p:cNvSpPr/>
          <p:nvPr/>
        </p:nvSpPr>
        <p:spPr>
          <a:xfrm>
            <a:off x="619000" y="704775"/>
            <a:ext cx="103551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nter"/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Engenharia Social, Phishing e Comprometimento Inicial</a:t>
            </a:r>
            <a:endParaRPr b="0" i="0" sz="3000" u="none" cap="none" strike="noStrike"/>
          </a:p>
        </p:txBody>
      </p:sp>
      <p:pic>
        <p:nvPicPr>
          <p:cNvPr descr="preencoded.png" id="85" name="Google Shape;8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000" y="1711750"/>
            <a:ext cx="3462599" cy="444512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2"/>
          <p:cNvSpPr/>
          <p:nvPr/>
        </p:nvSpPr>
        <p:spPr>
          <a:xfrm>
            <a:off x="6546300" y="1323513"/>
            <a:ext cx="34626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Engenharia Social e Phishing</a:t>
            </a:r>
            <a:endParaRPr b="0" i="0" sz="1800" u="none" cap="none" strike="noStrike"/>
          </a:p>
        </p:txBody>
      </p:sp>
      <p:sp>
        <p:nvSpPr>
          <p:cNvPr id="87" name="Google Shape;87;p12"/>
          <p:cNvSpPr/>
          <p:nvPr/>
        </p:nvSpPr>
        <p:spPr>
          <a:xfrm>
            <a:off x="5096609" y="1748747"/>
            <a:ext cx="6507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Com base nas informações coletadas na fase de reconhecimento, o invasor constrói um ataque altamente direcionado. A tática mais comum é o </a:t>
            </a: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phishing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, que pode ser geral ou um </a:t>
            </a: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spear phishing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personalizado.</a:t>
            </a:r>
            <a:endParaRPr b="0" i="0" u="none" cap="none" strike="noStrike"/>
          </a:p>
        </p:txBody>
      </p:sp>
      <p:sp>
        <p:nvSpPr>
          <p:cNvPr id="88" name="Google Shape;88;p12"/>
          <p:cNvSpPr/>
          <p:nvPr/>
        </p:nvSpPr>
        <p:spPr>
          <a:xfrm>
            <a:off x="5145201" y="2758238"/>
            <a:ext cx="5526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E-mails Fraudulentos: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Mensagens que imitam comunicações legítimas da empresa (TI, RH, gerência) ou de serviços conhecidos (bancos, redes sociais).</a:t>
            </a:r>
            <a:endParaRPr b="0" i="0" u="none" cap="none" strike="noStrike"/>
          </a:p>
        </p:txBody>
      </p:sp>
      <p:sp>
        <p:nvSpPr>
          <p:cNvPr id="89" name="Google Shape;89;p12"/>
          <p:cNvSpPr/>
          <p:nvPr/>
        </p:nvSpPr>
        <p:spPr>
          <a:xfrm>
            <a:off x="5145209" y="3815510"/>
            <a:ext cx="6507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Páginas Falsas: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Ao clicar em links maliciosos, o usuário é redirecionado para páginas que visualmente parecem idênticas às originais, mas que são projetadas para roubar credenciais.</a:t>
            </a:r>
            <a:endParaRPr b="0" i="0" u="none" cap="none" strike="noStrike"/>
          </a:p>
        </p:txBody>
      </p:sp>
      <p:sp>
        <p:nvSpPr>
          <p:cNvPr id="90" name="Google Shape;90;p12"/>
          <p:cNvSpPr/>
          <p:nvPr/>
        </p:nvSpPr>
        <p:spPr>
          <a:xfrm>
            <a:off x="6741649" y="4823425"/>
            <a:ext cx="32175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Comprometimento Inicial</a:t>
            </a:r>
            <a:endParaRPr b="0" i="0" sz="1800" u="none" cap="none" strike="noStrike"/>
          </a:p>
        </p:txBody>
      </p:sp>
      <p:sp>
        <p:nvSpPr>
          <p:cNvPr id="91" name="Google Shape;91;p12"/>
          <p:cNvSpPr/>
          <p:nvPr/>
        </p:nvSpPr>
        <p:spPr>
          <a:xfrm>
            <a:off x="5096609" y="5267740"/>
            <a:ext cx="6507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Com as credenciais em mãos, o cracker consegue o primeiro acesso à rede corporativa. Este é o ponto de virada, onde a teoria se torna ação.</a:t>
            </a:r>
            <a:endParaRPr b="0" i="0" u="none" cap="none" strike="noStrike"/>
          </a:p>
        </p:txBody>
      </p:sp>
      <p:sp>
        <p:nvSpPr>
          <p:cNvPr id="92" name="Google Shape;92;p12"/>
          <p:cNvSpPr/>
          <p:nvPr/>
        </p:nvSpPr>
        <p:spPr>
          <a:xfrm>
            <a:off x="5145209" y="5917274"/>
            <a:ext cx="6507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Mapeamento de Sistemas: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Uma vez dentro, o invasor começa a explorar a rede, identificando sistemas, computadores conectados, servidores e softwares.</a:t>
            </a:r>
            <a:endParaRPr b="0" i="0" u="none" cap="none" strike="noStrike"/>
          </a:p>
        </p:txBody>
      </p:sp>
      <p:sp>
        <p:nvSpPr>
          <p:cNvPr id="93" name="Google Shape;93;p12"/>
          <p:cNvSpPr/>
          <p:nvPr/>
        </p:nvSpPr>
        <p:spPr>
          <a:xfrm>
            <a:off x="5145209" y="6885178"/>
            <a:ext cx="6507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00"/>
              <a:buFont typeface="Inter"/>
              <a:buNone/>
            </a:pPr>
            <a:r>
              <a:rPr b="1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Busca por Vulnerabilidades:</a:t>
            </a:r>
            <a:r>
              <a:rPr b="0" i="0" lang="en-US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O objetivo é encontrar falhas de segurança ou configurações incorretas que permitam escalar privilégios ou mover-se livremente pela rede.</a:t>
            </a:r>
            <a:endParaRPr b="0" i="0" u="none" cap="none" strike="noStrike"/>
          </a:p>
        </p:txBody>
      </p:sp>
      <p:sp>
        <p:nvSpPr>
          <p:cNvPr id="94" name="Google Shape;94;p12"/>
          <p:cNvSpPr/>
          <p:nvPr/>
        </p:nvSpPr>
        <p:spPr>
          <a:xfrm>
            <a:off x="12818750" y="7733400"/>
            <a:ext cx="1694400" cy="496200"/>
          </a:xfrm>
          <a:prstGeom prst="rect">
            <a:avLst/>
          </a:prstGeom>
          <a:solidFill>
            <a:srgbClr val="272525"/>
          </a:solidFill>
          <a:ln cap="flat" cmpd="sng" w="9525">
            <a:solidFill>
              <a:srgbClr val="27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272525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/>
          <p:nvPr/>
        </p:nvSpPr>
        <p:spPr>
          <a:xfrm>
            <a:off x="793790" y="1306830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Vulnerabilidades: </a:t>
            </a:r>
            <a:endParaRPr b="0" i="0" sz="3900" u="none" cap="none" strike="noStrike"/>
          </a:p>
        </p:txBody>
      </p:sp>
      <p:pic>
        <p:nvPicPr>
          <p:cNvPr descr="preencoded.png" id="101" name="Google Shape;10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323743"/>
            <a:ext cx="4347567" cy="79379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/>
          <p:nvPr/>
        </p:nvSpPr>
        <p:spPr>
          <a:xfrm>
            <a:off x="992148" y="3315891"/>
            <a:ext cx="395085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Segurança 360°</a:t>
            </a:r>
            <a:endParaRPr b="0" i="0" sz="1550" u="none" cap="none" strike="noStrike"/>
          </a:p>
        </p:txBody>
      </p:sp>
      <p:sp>
        <p:nvSpPr>
          <p:cNvPr id="103" name="Google Shape;103;p13"/>
          <p:cNvSpPr/>
          <p:nvPr/>
        </p:nvSpPr>
        <p:spPr>
          <a:xfrm>
            <a:off x="992148" y="3752493"/>
            <a:ext cx="3950851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Implementar uma estratégia de segurança holística, que contemple desde a educação do usuário até a proteção de dispositivos IoT e segmentação de rede.</a:t>
            </a:r>
            <a:endParaRPr b="0" i="0" sz="1550" u="none" cap="none" strike="noStrike"/>
          </a:p>
        </p:txBody>
      </p:sp>
      <p:pic>
        <p:nvPicPr>
          <p:cNvPr descr="preencoded.png" id="104" name="Google Shape;10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2323743"/>
            <a:ext cx="4347567" cy="7937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/>
          <p:nvPr/>
        </p:nvSpPr>
        <p:spPr>
          <a:xfrm>
            <a:off x="5339715" y="3315891"/>
            <a:ext cx="3950851" cy="3969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97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Treinamento Continuo</a:t>
            </a:r>
            <a:endParaRPr b="0" i="0" sz="1950" u="none" cap="none" strike="noStrike"/>
          </a:p>
        </p:txBody>
      </p:sp>
      <p:sp>
        <p:nvSpPr>
          <p:cNvPr id="106" name="Google Shape;106;p13"/>
          <p:cNvSpPr/>
          <p:nvPr/>
        </p:nvSpPr>
        <p:spPr>
          <a:xfrm>
            <a:off x="5339715" y="3831908"/>
            <a:ext cx="3950851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Capacitar funcionários para serem a primeira linha de defesa, reconhecendo e evitando ameaças comuns como engenharia social.</a:t>
            </a:r>
            <a:endParaRPr b="0" i="0" sz="1550" u="none" cap="none" strike="noStrike"/>
          </a:p>
        </p:txBody>
      </p:sp>
      <p:pic>
        <p:nvPicPr>
          <p:cNvPr descr="preencoded.png" id="107" name="Google Shape;10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2323743"/>
            <a:ext cx="4347567" cy="79379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3"/>
          <p:cNvSpPr/>
          <p:nvPr/>
        </p:nvSpPr>
        <p:spPr>
          <a:xfrm>
            <a:off x="9687282" y="3315891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Varreduras</a:t>
            </a:r>
            <a:endParaRPr b="0" i="0" sz="1950" u="none" cap="none" strike="noStrike"/>
          </a:p>
        </p:txBody>
      </p:sp>
      <p:sp>
        <p:nvSpPr>
          <p:cNvPr id="109" name="Google Shape;109;p13"/>
          <p:cNvSpPr/>
          <p:nvPr/>
        </p:nvSpPr>
        <p:spPr>
          <a:xfrm>
            <a:off x="9687282" y="3745111"/>
            <a:ext cx="3950851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Realizar pentests e varreduras de vulnerabilidades regularmente para identificar e corrigir falhas antes dos atacantes.</a:t>
            </a:r>
            <a:endParaRPr b="0" i="0" sz="1550" u="none" cap="none" strike="noStrike"/>
          </a:p>
        </p:txBody>
      </p:sp>
      <p:sp>
        <p:nvSpPr>
          <p:cNvPr id="110" name="Google Shape;110;p13"/>
          <p:cNvSpPr/>
          <p:nvPr/>
        </p:nvSpPr>
        <p:spPr>
          <a:xfrm>
            <a:off x="1091446" y="5746909"/>
            <a:ext cx="12745164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B0AFF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2B0AFF"/>
                </a:solidFill>
                <a:latin typeface="Inter"/>
                <a:ea typeface="Inter"/>
                <a:cs typeface="Inter"/>
                <a:sym typeface="Inter"/>
              </a:rPr>
              <a:t>Conclusão:</a:t>
            </a:r>
            <a:r>
              <a:rPr b="0" i="0" lang="en-US" sz="15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Entender cada etapa de um ataque cibernético não é apenas conhecimento, é uma necessidade vital para empresas e indivíduos. Ao antecipar as táticas dos invasores, é possível implementar defesas proativas e mitigar prejuízos catastróficos, protegendo a integridade, a reputação e os ativos da organização.</a:t>
            </a:r>
            <a:endParaRPr b="0" i="0" sz="1550" u="none" cap="none" strike="noStrike"/>
          </a:p>
        </p:txBody>
      </p:sp>
      <p:sp>
        <p:nvSpPr>
          <p:cNvPr id="111" name="Google Shape;111;p13"/>
          <p:cNvSpPr/>
          <p:nvPr/>
        </p:nvSpPr>
        <p:spPr>
          <a:xfrm>
            <a:off x="793790" y="5523667"/>
            <a:ext cx="22860" cy="1399103"/>
          </a:xfrm>
          <a:prstGeom prst="rect">
            <a:avLst/>
          </a:prstGeom>
          <a:solidFill>
            <a:srgbClr val="2B0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12862725" y="7733400"/>
            <a:ext cx="1694400" cy="496200"/>
          </a:xfrm>
          <a:prstGeom prst="rect">
            <a:avLst/>
          </a:prstGeom>
          <a:solidFill>
            <a:srgbClr val="272525"/>
          </a:solidFill>
          <a:ln cap="flat" cmpd="sng" w="9525">
            <a:solidFill>
              <a:srgbClr val="27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272525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8" name="Google Shape;11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4"/>
          <p:cNvSpPr/>
          <p:nvPr/>
        </p:nvSpPr>
        <p:spPr>
          <a:xfrm>
            <a:off x="6280190" y="2145149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SzPts val="3900"/>
              <a:buFont typeface="Arial"/>
              <a:buNone/>
            </a:pPr>
            <a:r>
              <a:t/>
            </a:r>
            <a:endParaRPr b="0" i="0" sz="3900" u="none" cap="none" strike="noStrike"/>
          </a:p>
        </p:txBody>
      </p:sp>
      <p:sp>
        <p:nvSpPr>
          <p:cNvPr id="120" name="Google Shape;120;p14"/>
          <p:cNvSpPr/>
          <p:nvPr/>
        </p:nvSpPr>
        <p:spPr>
          <a:xfrm>
            <a:off x="6067950" y="2336713"/>
            <a:ext cx="7829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Bruno de Oliveira Santos - 8232235123</a:t>
            </a:r>
            <a:endParaRPr b="0" i="0" sz="1709" u="none" cap="none" strike="noStrike"/>
          </a:p>
        </p:txBody>
      </p:sp>
      <p:sp>
        <p:nvSpPr>
          <p:cNvPr id="121" name="Google Shape;121;p14"/>
          <p:cNvSpPr/>
          <p:nvPr/>
        </p:nvSpPr>
        <p:spPr>
          <a:xfrm>
            <a:off x="6067950" y="2973187"/>
            <a:ext cx="7829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Guilherme Dourado Nascimento - 825116419</a:t>
            </a:r>
            <a:endParaRPr b="0" i="0" sz="1709" u="none" cap="none" strike="noStrike"/>
          </a:p>
        </p:txBody>
      </p:sp>
      <p:sp>
        <p:nvSpPr>
          <p:cNvPr id="122" name="Google Shape;122;p14"/>
          <p:cNvSpPr/>
          <p:nvPr/>
        </p:nvSpPr>
        <p:spPr>
          <a:xfrm>
            <a:off x="6067950" y="3609662"/>
            <a:ext cx="7829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Felipe Pereira do Nascimento - 825126069</a:t>
            </a:r>
            <a:endParaRPr b="0" i="0" sz="1709" u="none" cap="none" strike="noStrike"/>
          </a:p>
        </p:txBody>
      </p:sp>
      <p:sp>
        <p:nvSpPr>
          <p:cNvPr id="123" name="Google Shape;123;p14"/>
          <p:cNvSpPr/>
          <p:nvPr/>
        </p:nvSpPr>
        <p:spPr>
          <a:xfrm>
            <a:off x="6067950" y="4246136"/>
            <a:ext cx="7829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Kauane Sandes Brandão - 825113309</a:t>
            </a:r>
            <a:endParaRPr b="0" i="0" sz="1709" u="none" cap="none" strike="noStrike"/>
          </a:p>
        </p:txBody>
      </p:sp>
      <p:sp>
        <p:nvSpPr>
          <p:cNvPr id="124" name="Google Shape;124;p14"/>
          <p:cNvSpPr/>
          <p:nvPr/>
        </p:nvSpPr>
        <p:spPr>
          <a:xfrm>
            <a:off x="6067950" y="4882610"/>
            <a:ext cx="7829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Stephanny Ramos Rodrigues -825123391</a:t>
            </a:r>
            <a:endParaRPr b="0" i="0" sz="1709" u="none" cap="none" strike="noStrike"/>
          </a:p>
        </p:txBody>
      </p:sp>
      <p:sp>
        <p:nvSpPr>
          <p:cNvPr id="125" name="Google Shape;125;p14"/>
          <p:cNvSpPr/>
          <p:nvPr/>
        </p:nvSpPr>
        <p:spPr>
          <a:xfrm>
            <a:off x="6067950" y="5519085"/>
            <a:ext cx="7829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6"/>
              <a:buFont typeface="Inter"/>
              <a:buNone/>
            </a:pPr>
            <a:r>
              <a:rPr b="0" i="0" lang="en-US" sz="1709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Pedro Miranda Rabelo - 825243591</a:t>
            </a:r>
            <a:endParaRPr b="0" i="0" sz="1709" u="none" cap="none" strike="noStrike"/>
          </a:p>
        </p:txBody>
      </p:sp>
      <p:sp>
        <p:nvSpPr>
          <p:cNvPr id="126" name="Google Shape;126;p14"/>
          <p:cNvSpPr/>
          <p:nvPr/>
        </p:nvSpPr>
        <p:spPr>
          <a:xfrm>
            <a:off x="12862725" y="7733400"/>
            <a:ext cx="1694400" cy="496200"/>
          </a:xfrm>
          <a:prstGeom prst="rect">
            <a:avLst/>
          </a:prstGeom>
          <a:solidFill>
            <a:srgbClr val="272525"/>
          </a:solidFill>
          <a:ln cap="flat" cmpd="sng" w="9525">
            <a:solidFill>
              <a:srgbClr val="27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272525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